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DM Serif Text"/>
      <p:regular r:id="rId16"/>
      <p:italic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DMSerifText-italic.fntdata"/><Relationship Id="rId16" Type="http://schemas.openxmlformats.org/officeDocument/2006/relationships/font" Target="fonts/DMSerifTex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415dd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415dd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f9619ce9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f9619ce9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f9619ce9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f9619ce9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9619ce9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9619ce9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415dd81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415dd81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5415dd81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5415dd81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5415dd81e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5415dd81e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5415dd81e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5415dd81e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5415dd81e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5415dd81e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5539bade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d5539badeb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3"/>
          <p:cNvPicPr preferRelativeResize="0"/>
          <p:nvPr/>
        </p:nvPicPr>
        <p:blipFill rotWithShape="1">
          <a:blip r:embed="rId3">
            <a:alphaModFix/>
          </a:blip>
          <a:srcRect b="4857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sz="3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235" name="Google Shape;235;p23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236" name="Google Shape;236;p23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1654575" y="1932125"/>
            <a:ext cx="5928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79" name="Google Shape;79;p15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80" name="Google Shape;80;p1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10162" l="514" r="583" t="20087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 DCA?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97" name="Google Shape;97;p16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8" name="Google Shape;98;p16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17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7"/>
          <p:cNvSpPr txBox="1"/>
          <p:nvPr/>
        </p:nvSpPr>
        <p:spPr>
          <a:xfrm>
            <a:off x="342900" y="1021050"/>
            <a:ext cx="83931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dependent care account (DCA) makes daycare, nursery school, and elderly care more affordable by reducing your taxable income, saving you hundreds of dollars in tax savings each year.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32" name="Google Shape;132;p18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3" name="Google Shape;133;p18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18"/>
          <p:cNvGrpSpPr/>
          <p:nvPr/>
        </p:nvGrpSpPr>
        <p:grpSpPr>
          <a:xfrm>
            <a:off x="783975" y="1003500"/>
            <a:ext cx="3524400" cy="2910725"/>
            <a:chOff x="496325" y="1116375"/>
            <a:chExt cx="3524400" cy="2910725"/>
          </a:xfrm>
        </p:grpSpPr>
        <p:sp>
          <p:nvSpPr>
            <p:cNvPr id="144" name="Google Shape;144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50C1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775900" y="1844300"/>
              <a:ext cx="2662500" cy="21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300"/>
                <a:buFont typeface="Open Sans"/>
                <a:buChar char="●"/>
              </a:pPr>
              <a:r>
                <a:rPr lang="en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$5,000 for married couple (filing jointly)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300"/>
                <a:buFont typeface="Open Sans"/>
                <a:buChar char="●"/>
              </a:pPr>
              <a:r>
                <a:rPr lang="en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$5,000 for a single parent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300"/>
                <a:buFont typeface="Open Sans"/>
                <a:buChar char="●"/>
              </a:pPr>
              <a:r>
                <a:rPr lang="en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$2,500 for a married person (filing separately)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775900" y="1348075"/>
              <a:ext cx="30519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How much you can contribute:</a:t>
              </a:r>
              <a:endParaRPr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grpSp>
        <p:nvGrpSpPr>
          <p:cNvPr id="147" name="Google Shape;147;p18"/>
          <p:cNvGrpSpPr/>
          <p:nvPr/>
        </p:nvGrpSpPr>
        <p:grpSpPr>
          <a:xfrm>
            <a:off x="4772543" y="1003500"/>
            <a:ext cx="3524400" cy="2910900"/>
            <a:chOff x="496325" y="1116375"/>
            <a:chExt cx="3524400" cy="2910900"/>
          </a:xfrm>
        </p:grpSpPr>
        <p:sp>
          <p:nvSpPr>
            <p:cNvPr id="148" name="Google Shape;148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1A8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775908" y="1801575"/>
              <a:ext cx="2944800" cy="22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Daycare or elder care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Before-school and after-school care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Preschool and nursery school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Private sitter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Summer day camp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200"/>
                <a:buFont typeface="Open Sans"/>
                <a:buChar char="●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Nanny service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775907" y="1348075"/>
              <a:ext cx="30519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What you can use it for:</a:t>
              </a:r>
              <a:endParaRPr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cxnSp>
        <p:nvCxnSpPr>
          <p:cNvPr id="151" name="Google Shape;151;p18"/>
          <p:cNvCxnSpPr/>
          <p:nvPr/>
        </p:nvCxnSpPr>
        <p:spPr>
          <a:xfrm rot="10800000">
            <a:off x="1135975" y="1594775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18"/>
          <p:cNvCxnSpPr/>
          <p:nvPr/>
        </p:nvCxnSpPr>
        <p:spPr>
          <a:xfrm rot="10800000">
            <a:off x="5139600" y="1594775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59" name="Google Shape;159;p19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60" name="Google Shape;160;p19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19"/>
          <p:cNvSpPr txBox="1"/>
          <p:nvPr/>
        </p:nvSpPr>
        <p:spPr>
          <a:xfrm>
            <a:off x="205125" y="647200"/>
            <a:ext cx="56892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Ineligible Dependent Care Expenses</a:t>
            </a:r>
            <a:endParaRPr sz="2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81475" y="2158025"/>
            <a:ext cx="1355674" cy="13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2649725" y="1349450"/>
            <a:ext cx="5689200" cy="3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Per IRS publication 503, a DCA cannot be used for:</a:t>
            </a:r>
            <a:endParaRPr sz="16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Tuition or school expenses for kindergarten and above, overnight camps, expenses for non-disabled children aged 13 and older, and day care expenses while you are not working.  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You may not use DCA funds towards dependent day care expenses if your spouse or other dependent (e.g. an older sibling) is providing the care.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79" name="Google Shape;179;p20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80" name="Google Shape;180;p2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0" name="Google Shape;190;p20"/>
          <p:cNvSpPr txBox="1"/>
          <p:nvPr/>
        </p:nvSpPr>
        <p:spPr>
          <a:xfrm>
            <a:off x="324475" y="650900"/>
            <a:ext cx="4861800" cy="3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Dependent Care Criteria:</a:t>
            </a:r>
            <a:endParaRPr sz="2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You and your spouse must be employed or full-time students. 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The amount to be reimbursed cannot be greater than your or your spouse’s income, whichever is less.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receive reimbursement, you must have contributed the funds and incurred the expense.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100" y="1410849"/>
            <a:ext cx="2465850" cy="246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Dependent Care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98" name="Google Shape;198;p21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99" name="Google Shape;199;p21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21"/>
          <p:cNvSpPr txBox="1"/>
          <p:nvPr/>
        </p:nvSpPr>
        <p:spPr>
          <a:xfrm>
            <a:off x="324475" y="650900"/>
            <a:ext cx="5538600" cy="3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Dependent Care Criteria:</a:t>
            </a:r>
            <a:endParaRPr sz="2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The child being cared for must be age 12 or under and a legal dependent under federal tax rules.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The day care services may be provided in your home or another location, but not by someone who is your minor child or dependent (for example, an older sibling).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the services are provided by a day care facility that cares for six or more children simultaneously, it must comply with state and local day care regulations.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Services must be for the custodial care of the child.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097" y="1376700"/>
            <a:ext cx="2399826" cy="239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>
            <p:ph type="title"/>
          </p:nvPr>
        </p:nvSpPr>
        <p:spPr>
          <a:xfrm>
            <a:off x="381000" y="402625"/>
            <a:ext cx="8229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Ameriflex Support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4800652" y="1390433"/>
            <a:ext cx="3809966" cy="2895753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22"/>
          <p:cNvGrpSpPr/>
          <p:nvPr/>
        </p:nvGrpSpPr>
        <p:grpSpPr>
          <a:xfrm>
            <a:off x="2895456" y="1200153"/>
            <a:ext cx="1447652" cy="3085666"/>
            <a:chOff x="3352800" y="1196122"/>
            <a:chExt cx="1066725" cy="2249519"/>
          </a:xfrm>
        </p:grpSpPr>
        <p:sp>
          <p:nvSpPr>
            <p:cNvPr id="218" name="Google Shape;218;p22"/>
            <p:cNvSpPr/>
            <p:nvPr/>
          </p:nvSpPr>
          <p:spPr>
            <a:xfrm>
              <a:off x="3352800" y="1196122"/>
              <a:ext cx="1066725" cy="2249519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9" name="Google Shape;219;p22"/>
            <p:cNvPicPr preferRelativeResize="0"/>
            <p:nvPr/>
          </p:nvPicPr>
          <p:blipFill rotWithShape="1">
            <a:blip r:embed="rId3">
              <a:alphaModFix/>
            </a:blip>
            <a:srcRect b="0" l="0" r="0" t="8450"/>
            <a:stretch/>
          </p:blipFill>
          <p:spPr>
            <a:xfrm>
              <a:off x="3424110" y="1407922"/>
              <a:ext cx="914400" cy="1812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22"/>
          <p:cNvGrpSpPr/>
          <p:nvPr/>
        </p:nvGrpSpPr>
        <p:grpSpPr>
          <a:xfrm>
            <a:off x="732864" y="1200113"/>
            <a:ext cx="1600200" cy="3085488"/>
            <a:chOff x="2286000" y="1390924"/>
            <a:chExt cx="1066800" cy="2247424"/>
          </a:xfrm>
        </p:grpSpPr>
        <p:pic>
          <p:nvPicPr>
            <p:cNvPr id="221" name="Google Shape;221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7376" y="1596137"/>
              <a:ext cx="1035424" cy="18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2286000" y="1390924"/>
              <a:ext cx="1066725" cy="2247424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22"/>
          <p:cNvSpPr txBox="1"/>
          <p:nvPr/>
        </p:nvSpPr>
        <p:spPr>
          <a:xfrm>
            <a:off x="609600" y="43529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2771724" y="4352925"/>
            <a:ext cx="1600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Call Us at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4800600" y="4276725"/>
            <a:ext cx="3733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Visit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22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 rotWithShape="1">
          <a:blip r:embed="rId5">
            <a:alphaModFix/>
          </a:blip>
          <a:srcRect b="9033" l="0" r="0" t="0"/>
          <a:stretch/>
        </p:blipFill>
        <p:spPr>
          <a:xfrm>
            <a:off x="4944000" y="1515625"/>
            <a:ext cx="3522526" cy="22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